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5" r:id="rId1"/>
  </p:sldMasterIdLst>
  <p:notesMasterIdLst>
    <p:notesMasterId r:id="rId10"/>
  </p:notesMasterIdLst>
  <p:sldIdLst>
    <p:sldId id="256" r:id="rId2"/>
    <p:sldId id="266" r:id="rId3"/>
    <p:sldId id="263" r:id="rId4"/>
    <p:sldId id="260" r:id="rId5"/>
    <p:sldId id="261" r:id="rId6"/>
    <p:sldId id="262" r:id="rId7"/>
    <p:sldId id="264" r:id="rId8"/>
    <p:sldId id="265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20"/>
    <p:restoredTop sz="68716" autoAdjust="0"/>
  </p:normalViewPr>
  <p:slideViewPr>
    <p:cSldViewPr snapToGrid="0">
      <p:cViewPr varScale="1">
        <p:scale>
          <a:sx n="62" d="100"/>
          <a:sy n="62" d="100"/>
        </p:scale>
        <p:origin x="2088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2" d="100"/>
          <a:sy n="82" d="100"/>
        </p:scale>
        <p:origin x="3352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70CF15-D1B2-EE4F-92B0-288BF13FEBBA}" type="datetimeFigureOut">
              <a:rPr lang="en-US" smtClean="0"/>
              <a:t>3/28/23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D78DE5-7167-7F40-82EF-2BC356FF00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7505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Hello</a:t>
            </a:r>
            <a:r>
              <a:rPr lang="zh-CN" altLang="en-US" dirty="0"/>
              <a:t> </a:t>
            </a:r>
            <a:r>
              <a:rPr lang="en-US" altLang="zh-CN" dirty="0"/>
              <a:t>everyone</a:t>
            </a:r>
            <a:r>
              <a:rPr lang="zh-CN" altLang="en-US" dirty="0"/>
              <a:t>：</a:t>
            </a:r>
            <a:endParaRPr lang="en-US" dirty="0"/>
          </a:p>
          <a:p>
            <a:r>
              <a:rPr lang="en-US" dirty="0"/>
              <a:t>Thank you for joining me today as I introduce you to my</a:t>
            </a:r>
            <a:r>
              <a:rPr lang="zh-CN" altLang="en-US" dirty="0"/>
              <a:t> </a:t>
            </a:r>
            <a:r>
              <a:rPr lang="en-US" dirty="0"/>
              <a:t>research project, </a:t>
            </a:r>
            <a:r>
              <a:rPr lang="en-US" dirty="0" err="1"/>
              <a:t>RRNet</a:t>
            </a:r>
            <a:r>
              <a:rPr lang="en-US" dirty="0"/>
              <a:t>: Towards </a:t>
            </a:r>
            <a:r>
              <a:rPr lang="en-US" dirty="0" err="1"/>
              <a:t>ReLU</a:t>
            </a:r>
            <a:r>
              <a:rPr lang="en-US" dirty="0"/>
              <a:t>-Reduced Neural Network for Two-party Computation Based Private Inference.</a:t>
            </a:r>
          </a:p>
          <a:p>
            <a:endParaRPr lang="en-US" dirty="0"/>
          </a:p>
          <a:p>
            <a:r>
              <a:rPr lang="en-US" dirty="0"/>
              <a:t>As you may know, secure private inference has become a critical concern for various applications, ranging from healthcare to finance to defense. Traditional techniques for secure private inference, such as multi-party computation, have their limitations when it comes to handling deep neural networks with non-linear operators such as </a:t>
            </a:r>
            <a:r>
              <a:rPr lang="en-US" dirty="0" err="1"/>
              <a:t>ReLU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To address these challenges, we have developed </a:t>
            </a:r>
            <a:r>
              <a:rPr lang="en-US" dirty="0" err="1"/>
              <a:t>RRNet</a:t>
            </a:r>
            <a:r>
              <a:rPr lang="en-US" dirty="0"/>
              <a:t>, a novel approach to two-party computation-based private inference that utilizes a customized</a:t>
            </a:r>
            <a:r>
              <a:rPr lang="zh-CN" altLang="en-US" dirty="0"/>
              <a:t> </a:t>
            </a:r>
            <a:r>
              <a:rPr lang="en-US" dirty="0"/>
              <a:t>neural network architecture to reduce the computational overhead of </a:t>
            </a:r>
            <a:r>
              <a:rPr lang="en-US" dirty="0" err="1"/>
              <a:t>ReLU</a:t>
            </a:r>
            <a:r>
              <a:rPr lang="en-US" dirty="0"/>
              <a:t> operations. Our system enables faster and more efficient secure private inference while maintaining high accuracy.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D78DE5-7167-7F40-82EF-2BC356FF007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6811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D78DE5-7167-7F40-82EF-2BC356FF007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82482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D78DE5-7167-7F40-82EF-2BC356FF007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8977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D78DE5-7167-7F40-82EF-2BC356FF007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2488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In our work, we consider the use of matrix multiplicative operations in the secret-sharing pattern, specifically R = X × Y, where × is a general multiplication such as Hadamard</a:t>
            </a:r>
            <a:r>
              <a:rPr lang="zh-CN" altLang="en-US" dirty="0"/>
              <a:t>（哈姆达）</a:t>
            </a:r>
            <a:r>
              <a:rPr lang="en-US" altLang="zh-CN" dirty="0"/>
              <a:t> product, matrix multiplication, and convolution. To generate</a:t>
            </a:r>
            <a:r>
              <a:rPr lang="zh-CN" altLang="en-US" dirty="0"/>
              <a:t>（占）</a:t>
            </a:r>
            <a:r>
              <a:rPr lang="en-US" altLang="zh-CN" dirty="0"/>
              <a:t> the required Beaver</a:t>
            </a:r>
            <a:r>
              <a:rPr lang="zh-CN" altLang="en-US" dirty="0"/>
              <a:t>（逼维尔）</a:t>
            </a:r>
            <a:r>
              <a:rPr lang="en-US" altLang="zh-CN" dirty="0"/>
              <a:t> triples, Z = A × B, we utilize an oblivious transfer based approach, with A and B being randomly initialized</a:t>
            </a:r>
            <a:r>
              <a:rPr lang="zh-CN" altLang="en-US" dirty="0"/>
              <a:t>（</a:t>
            </a:r>
            <a:r>
              <a:rPr lang="en-US" altLang="zh-CN" dirty="0"/>
              <a:t>in</a:t>
            </a:r>
            <a:r>
              <a:rPr lang="zh-CN" altLang="en-US" dirty="0"/>
              <a:t>你手来子的）</a:t>
            </a:r>
            <a:r>
              <a:rPr lang="en-US" altLang="zh-CN" dirty="0"/>
              <a:t>. It is important to ensure that the shapes of Z, A, and B match those of R, X, and Y, respectively, in order to align the matrix computation. Next, each party computes two intermediate matrices, E_{</a:t>
            </a:r>
            <a:r>
              <a:rPr lang="en-US" altLang="zh-CN" dirty="0" err="1"/>
              <a:t>S_i</a:t>
            </a:r>
            <a:r>
              <a:rPr lang="en-US" altLang="zh-CN" dirty="0"/>
              <a:t>} and F_{</a:t>
            </a:r>
            <a:r>
              <a:rPr lang="en-US" altLang="zh-CN" dirty="0" err="1"/>
              <a:t>S_i</a:t>
            </a:r>
            <a:r>
              <a:rPr lang="en-US" altLang="zh-CN" dirty="0"/>
              <a:t>}, separately. The intermediate shares E and F are then jointly recovered. Finally, each server $</a:t>
            </a:r>
            <a:r>
              <a:rPr lang="en-US" altLang="zh-CN" dirty="0" err="1"/>
              <a:t>S_i</a:t>
            </a:r>
            <a:r>
              <a:rPr lang="en-US" altLang="zh-CN" dirty="0"/>
              <a:t>$ calculates the secret-shared $R_{</a:t>
            </a:r>
            <a:r>
              <a:rPr lang="en-US" altLang="zh-CN" dirty="0" err="1"/>
              <a:t>S_i</a:t>
            </a:r>
            <a:r>
              <a:rPr lang="en-US" altLang="zh-CN" dirty="0"/>
              <a:t>}$ locally to get the result.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D78DE5-7167-7F40-82EF-2BC356FF007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6776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the context of secure MPC, the 2PC comparison protocol, also known as the millionaires‘ protocol, is designed to determine which of two parties holds a larger value, without revealing the actual value to each other. We uses the same protocol as </a:t>
            </a:r>
            <a:r>
              <a:rPr lang="en-US" dirty="0" err="1"/>
              <a:t>CrypTen</a:t>
            </a:r>
            <a:r>
              <a:rPr lang="en-US" dirty="0"/>
              <a:t> to conduct comparison through conversion between arithmetic</a:t>
            </a:r>
            <a:r>
              <a:rPr lang="zh-CN" altLang="en-US" dirty="0"/>
              <a:t>（鹅</a:t>
            </a:r>
            <a:r>
              <a:rPr lang="en-US" altLang="zh-CN" dirty="0"/>
              <a:t>rose</a:t>
            </a:r>
            <a:r>
              <a:rPr lang="zh-CN" altLang="en-US" dirty="0"/>
              <a:t>美</a:t>
            </a:r>
            <a:r>
              <a:rPr lang="en-US" altLang="zh-CN" dirty="0"/>
              <a:t>tic</a:t>
            </a:r>
            <a:r>
              <a:rPr lang="zh-CN" altLang="en-US" dirty="0"/>
              <a:t>）</a:t>
            </a:r>
            <a:r>
              <a:rPr lang="en-US" dirty="0"/>
              <a:t> share and binary share for final evaluation. The comparison involves 5 rounds of communication between servers and is very costly in terms of communication volume.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D78DE5-7167-7F40-82EF-2BC356FF007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7854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748618E9-EE2D-4864-9EEE-58939BD4FB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317D1EC0-23FF-4FC8-B22D-E34878EAA4CC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5AB929A7-258C-4469-AAB4-A67D713F7A8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DA635CDB-2D00-49D5-B26E-0694A25000C7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4288D7A-F857-418D-92F2-368E841B9F27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1084F50-7F3C-4A4A-877E-FFD9EC7CD88B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31E64C1-F4C0-4A94-B319-BB1A0A2450B5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63D8374-8052-417F-AB69-B97EAC43D513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7750734-4D51-4019-A003-38A3DE49B434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1B693D1-DBA2-4D3B-9B37-D9EE8C4112F4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1BCD3EA8-E4C0-4AF6-817F-F9F29157A499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A170FB3-B397-4AC9-85FD-65388F26D90A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E5EC0B9-49C7-4777-AEC5-B5EF8DE40498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902048B-30F7-4434-87A5-140F9BB4BEB1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0500A6E2-A41C-4751-8A4E-9A0C5718D930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FC259517-7BE7-45F9-81C0-3A6362BF143C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90652F56-7B71-42B2-AB68-22204A6DF177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1059830E-1C3D-4D42-8789-524971CB465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B53325A7-86D3-4B52-A7E3-ADDF408B406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D53F46F-EC12-484C-A4E7-791E57687AC1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64ED9CA-8950-47B8-A9ED-22B45CE15FB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4429F7B-9FD7-438F-8ECA-3FCAD006180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C558100-D455-4B41-890C-BCC898B2D16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F2886397-398A-4318-BE16-2CBAC1902F9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D32A3A6-CE6E-4ABD-8522-2C8DC88C070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F9014C09-5B84-4798-8BDE-C80D76E67B8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A29EB9E-ED9D-4C69-8A26-9A7A0A83056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AA2899F9-1795-416F-8F3D-26EEB684DB6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E3043474-8625-495C-BD06-3627FD286C5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D432CE47-7631-408E-8DDC-79EE378B707B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B2C8832D-8B8D-4036-B913-2D363143274B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1CCEFEAF-E87B-4FF2-A947-94CABAA0610D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43A7CD3-94E1-42A9-BAB7-2AFCD9FCBD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1078" y="722903"/>
            <a:ext cx="10495904" cy="2460770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67609B-8FD3-4FF7-8EBC-6619CA868B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1078" y="3428997"/>
            <a:ext cx="10495904" cy="2306639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39" name="Right Triangle 38">
            <a:extLst>
              <a:ext uri="{FF2B5EF4-FFF2-40B4-BE49-F238E27FC236}">
                <a16:creationId xmlns:a16="http://schemas.microsoft.com/office/drawing/2014/main" id="{2437C4A8-8E3A-4ADA-93B9-64737CE1A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3500000">
            <a:off x="-281093" y="260790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C7A76F-3401-4F50-AE85-8F2AA247B9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3/28/23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F02E50-D34E-4DD4-8B3B-55D08F25F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91078" y="236364"/>
            <a:ext cx="4114800" cy="41712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B53B71-D2FA-4DDC-9C9C-E26F7B591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3660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9BD70F-ACE4-4595-845E-2296BDF83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978CD9-E0B5-4B48-8366-91E6D22C9F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FAF4B4-44D3-4E29-B235-A1B8682077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3/28/23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D7BA37-9639-480E-84AB-EA277225C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BFC658-154E-48DE-AD31-813E5170C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09024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65405209-5179-4359-91ED-1B1A46619A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E32344F-3BE0-4CE8-B1BD-9ABD425E1C0D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599DE306-F4FB-4730-A066-ADF38D73956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CCB32885-303F-477F-A081-27425944F230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60C0C0B-4CD0-467D-A382-2B2415102C48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788DF0F-327F-43A5-AB71-3D32053D83CA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298A0902-2662-4911-A532-AA6310861479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ABDA4F7-23F4-46D1-8B7E-A21DD84083E1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7FC9FC2-8808-438E-8FFB-5FE416BFB5C8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04694E5-71F9-4210-9BE8-FC12CC177BD3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0B37E805-A7E5-4906-B0C5-1373F3DA9628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A4CD964-FBD6-41AB-8A02-9509A2BAC11F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E9CD7FF8-E827-4E0A-BCE2-CCB34EDAC0FC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C4AD6BB-F1EE-4FB8-96E8-6890447800EC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E935057-E0A3-4DAE-B9C8-6E818D7A7205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308DDF69-1C14-453C-BC3A-37D3FE69DFC7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6C26D82-15BA-4B2E-A42D-2ECA8012D307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7F73B67-E5E9-4000-91DA-034B2127EFD2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EAFAC1B5-F0DD-4FC0-B4C9-77CB29DF442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9ACB3DB-54B2-4CEE-A791-C6FC6C758DA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68324004-1030-47D9-B817-425FF6ECCEC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1AA001C4-81AB-4FA6-ADAA-C8618056353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D1DAD34-7844-4F16-9874-F51F2A23B9E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77DCBC6D-1BDA-4CB1-A3EC-59F240C8FA1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5B3C1A0-58E7-47E4-831B-CF3EE21D1E9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08A09FAA-E123-4FE4-B67A-9EBDE1A3130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317B7C6-C816-4A58-B184-135E4FD19F5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24D22ABB-4CE8-47DC-80BF-39B3E4CF704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3A17DE37-A292-4031-AF42-CDB00A13EE7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B73EF673-CB75-435F-9BF3-7594EC3ADF8F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D35F4581-15F6-47EE-87D0-1132A093DBA5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565CF984-F5BD-45C4-9A12-B02DB4F044E1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Right Triangle 38">
            <a:extLst>
              <a:ext uri="{FF2B5EF4-FFF2-40B4-BE49-F238E27FC236}">
                <a16:creationId xmlns:a16="http://schemas.microsoft.com/office/drawing/2014/main" id="{ACE66A86-8455-497B-9CA4-F460A19E5F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8900000">
            <a:off x="7770390" y="-287370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5868C62B-71EF-4824-9EE8-6CAE179842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707774" y="715616"/>
            <a:ext cx="3295876" cy="502659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243E4C8-4AA9-49D7-BF71-1AB5F2CFE1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83588" y="715616"/>
            <a:ext cx="6770448" cy="502659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7898B3-014E-440B-BA4E-106339212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3/28/23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C22643-CE63-4C3E-B437-5A1A5EF91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D1CE5E-160A-4B37-94E2-3D9DC75BF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8067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D8D6B-70A2-430A-9F5D-DA093D8C1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4A2845-6CA6-4745-A951-25B8D5319D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049424-7A20-4BA1-9F60-671A5DBB3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3/28/23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1BD2B2-E17F-402E-8EA3-5C7C1118A8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D23070-8658-4AC0-B2A3-4BE605A84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4020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A69DB7AC-F7D7-430A-A2A7-CD3EBBF1D3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66AAF10E-F092-4160-BF4A-FF568555B790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36341C04-9B94-4385-A661-7B8C1700049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F4C1D709-6A0F-409C-B2D0-C248E562265E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999BE53-BA11-4B67-BFBB-6281DB50C75D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9B662D93-31C1-4DFB-A938-E631F89AA9F0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7ECC8DA-0BEC-4508-89D4-12FA35B481F5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67DC8E6C-1B78-4B89-82DD-BBA778CD1482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8E5F54A-0315-4B15-B865-1F0460526260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DD7F352-DE39-4835-8D3F-69CDEC490F1E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9D6F20A-F777-4F41-B23B-735A64FA5DA3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21BBADBA-0F74-418B-BC50-AD44596C3EF8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918BE26-88E5-457C-8095-745F34D15366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4FB269E0-E058-4340-B93D-7D40FFF521F3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EDDD9AEE-5501-4385-B339-4616F567B53D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84D29C61-8926-4C98-882B-AB90108C8386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CAC585F9-B633-4F7E-AADE-75079DC17158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5DC6366-5525-4FBC-9886-D4409F6B299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CC03CF9-098C-4140-806A-023D3DC3F2E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9C41BC4-89DF-4EC4-A141-9EF16D8EEB5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32AD067-E64C-499E-9C0A-A7252587441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6653DD54-FA2B-4B91-A94E-3C46AE21B38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86AC204-156B-442E-B028-01036BD1F26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303512DE-F013-431A-9F6E-ADDA88FB2DD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8E95FEE1-61A9-4065-B9F8-5589180AC62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028AA59-C1FA-46C0-BFDD-1C1D3404C81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0A5C99EE-B791-470A-8639-0357A751EB4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454F4204-F48B-4AF5-B11E-0CE7D972AC3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076643FE-3966-4B82-9623-C61A56EDD20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2DD769C5-B1B1-45BD-A40A-67E6568C8434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2A511707-50C7-48B2-81F7-5C82BF57795C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38D44F3-CCFE-48A0-8414-FFF5E43D9184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D126FE0-8204-40BB-AD46-4A0C7A4751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8" y="718115"/>
            <a:ext cx="10312571" cy="278150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25E350-4200-419C-A167-527DD6B777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1078" y="3753350"/>
            <a:ext cx="10312571" cy="1991572"/>
          </a:xfrm>
        </p:spPr>
        <p:txBody>
          <a:bodyPr/>
          <a:lstStyle>
            <a:lvl1pPr marL="0" indent="0">
              <a:buNone/>
              <a:defRPr lang="en-US" sz="24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Right Triangle 38">
            <a:extLst>
              <a:ext uri="{FF2B5EF4-FFF2-40B4-BE49-F238E27FC236}">
                <a16:creationId xmlns:a16="http://schemas.microsoft.com/office/drawing/2014/main" id="{6741F519-22CF-4C01-B140-5480DBAB30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3500000">
            <a:off x="-281093" y="260790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5D1550-9064-4767-B70A-3501AF956C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3/28/23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1E1C33-2E8E-4041-9683-12048CB8AB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D36992-B921-4F3F-9C4A-0D67E618D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0174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CFDF5-4B31-4F1B-83BA-82A951037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8" y="722903"/>
            <a:ext cx="10312571" cy="13548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4EC9A6-F718-4497-8A75-637EE17458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91078" y="2345843"/>
            <a:ext cx="5009584" cy="32743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503E57-9695-4508-9778-B3DB1FB5FA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35075" y="2345843"/>
            <a:ext cx="5068574" cy="32743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74CEE6-B9DC-4CCC-8F4C-0B4DADFB01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3/28/23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C85191-5804-47C9-95EB-D49D715737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6B0A03-44F6-4299-B45D-E07A02390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6306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920E6-CC97-4BD8-92FE-8F36024D0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8" y="722900"/>
            <a:ext cx="10320062" cy="14075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3872FB-EDD5-42FB-8A9A-279EAD4FB0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1078" y="2331481"/>
            <a:ext cx="4963444" cy="540072"/>
          </a:xfrm>
        </p:spPr>
        <p:txBody>
          <a:bodyPr anchor="b"/>
          <a:lstStyle>
            <a:lvl1pPr marL="0" indent="0">
              <a:buNone/>
              <a:defRPr sz="24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5F28C1-95C8-476A-8D93-D580DD39D8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1078" y="2954564"/>
            <a:ext cx="4963444" cy="27903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4315485-EE1A-41B0-873A-BA9D06E88B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03351" y="2331481"/>
            <a:ext cx="4900298" cy="540072"/>
          </a:xfrm>
        </p:spPr>
        <p:txBody>
          <a:bodyPr anchor="b"/>
          <a:lstStyle>
            <a:lvl1pPr marL="0" indent="0">
              <a:buNone/>
              <a:defRPr sz="24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581A6FB-1583-4A1B-A4A7-C65062C57B7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03351" y="2954564"/>
            <a:ext cx="4900298" cy="27903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3A29EA7-E61E-4617-9DA9-40B9299B328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3587" y="6215870"/>
            <a:ext cx="3843779" cy="417126"/>
          </a:xfrm>
        </p:spPr>
        <p:txBody>
          <a:bodyPr/>
          <a:lstStyle/>
          <a:p>
            <a:fld id="{8F72BA41-EC5B-4197-BCC8-0FD2E523CD7A}" type="datetimeFigureOut">
              <a:rPr lang="en-US" smtClean="0"/>
              <a:t>3/28/23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56249CC-EB72-46A6-87D9-5FBDA8E45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91078" y="236364"/>
            <a:ext cx="4114800" cy="41712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AA04EE7-47BE-4ECE-A170-793C4E569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5226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E4946-24AD-40DD-95A7-49BA49C22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8" y="722903"/>
            <a:ext cx="10501177" cy="1401231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D8CF342-49F6-482D-943E-7E50B1694A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3/28/23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4033E5-3797-4FF8-866F-9FD9325A9F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91078" y="236364"/>
            <a:ext cx="4114800" cy="417126"/>
          </a:xfr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DC1E67-424D-4638-98F8-38E71A410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4710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45BED274-5EB4-4EF4-B353-E55BD50265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E0418BE5-560E-4E49-B12D-B555511FED72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849D1162-73B9-420F-BCBE-95039D00CD24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2BA76FE-316A-48E2-A03B-4E05691C4348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0E678FBC-A6AD-4422-BA24-A4172F8862CA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DD3C5C3E-2D08-43F0-AFAC-E15360CA7D34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0BEAC62-AF92-4A65-9790-6F6E0C6C5A1F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C77D7C5-E76E-4E82-BFC4-9A75D2C8089D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C66E0152-96B9-4067-80D3-D9BDE6D7EC95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918AFCC-B9DA-4092-8FBA-2CFEDB0388E3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1EC7D33-C87E-4812-A722-53C5D99272B5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5F239E3-501A-4C3C-9BE4-6BFA0D3126B7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B62BF3B-95BB-4188-AAE5-015A0EF3D186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14E5F0F-0124-40D0-A0BF-AE307A0E15F4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BADC3B1-26C7-4CF1-B29D-4D0DEA3E2633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A0A7DF6E-1132-4A80-9B18-593B1ACD7784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9EF19589-10D8-4A8F-A0B1-F7CE380E3001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28E6BB32-C4F8-4914-88D3-7DC5E79D023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A8F046EE-9DBA-4924-A19C-ED8741F5F81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AABBC44-ABA8-4913-824E-64D344724644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54272B22-1C39-47A0-8551-73666AFBEEC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08CDFF66-464C-4ABF-BB01-00500A3B751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3079FC88-BD3B-4C04-9B90-0FC93C17921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1FCAED8-8687-4141-A7C3-0D88ACEDFEC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65038E6-7B32-460F-B804-D6C105FF44C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EC5DAE85-AD17-454B-AB64-CEFF52FDAB9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8C603643-2066-4967-AE4B-9DA143843B2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437E9533-9B07-43E3-B939-7BADC01FEE8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EDCCAAEE-AB2E-4534-893A-3DB109499FB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48BD39A2-970F-4714-AAA6-67EE99A0EAA9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CF4A1387-348B-4E46-9B65-FDF76ED0EF20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BF5DAF27-A54D-442A-93E4-BA7F04EAE379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2EA265F-80A1-448D-A6EB-CE8D6F6EC7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3/28/23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815D00D-89E6-4E7A-9A4D-A8CCEB3BED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2B5AEA-8C38-4776-878C-AB01474D9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0679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ight Triangle 39">
            <a:extLst>
              <a:ext uri="{FF2B5EF4-FFF2-40B4-BE49-F238E27FC236}">
                <a16:creationId xmlns:a16="http://schemas.microsoft.com/office/drawing/2014/main" id="{C4853C57-22BC-4465-8B37-DC06FE5A00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3500000">
            <a:off x="-281092" y="314485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67C0A6-48E9-4845-9EBF-EF2A3DFD27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587" y="713677"/>
            <a:ext cx="4499914" cy="2996581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A8B542-2084-485C-ABFC-94340B4C7E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98672" y="708102"/>
            <a:ext cx="5656716" cy="543064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47791F-9546-470D-A174-D75285263C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3587" y="3976544"/>
            <a:ext cx="4499914" cy="2162201"/>
          </a:xfrm>
        </p:spPr>
        <p:txBody>
          <a:bodyPr>
            <a:normAutofit/>
          </a:bodyPr>
          <a:lstStyle>
            <a:lvl1pPr marL="0" indent="0">
              <a:buNone/>
              <a:defRPr lang="en-US" sz="2400" b="0" i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None/>
            </a:pPr>
            <a:r>
              <a:rPr lang="en-US"/>
              <a:t>Click to edit Master text styles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550D594-9D00-4E12-9A7B-8B78EC199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C5DEA230-2680-47DD-BD49-FDBF4C1105A5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0BA61D-887F-46F1-B20D-EA4C38D467C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350DFBA-D16D-4AE0-8339-58C4089B94AD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F4AAAA5-CEFC-4C25-91D3-5AE49F720DA5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14D142AD-3FA3-43E4-8A61-61CF1E415684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C3755A3-93F4-4EC4-9635-7E89E4AF1D3F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E0BFB588-0AB8-4BD8-9272-1CA867726018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45A6DF3-CF29-4480-A235-EAE88D65A63C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D6FF036-365A-4C15-8E15-0D5BBEBCEA58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A85E76FF-4E86-4E42-B67E-B11AAE8D3076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1A64CEE-7CED-4EB2-A414-6F2D91E824F9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012C571B-47A6-49EB-A29F-678368BAED9F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160B109-845C-4119-BB66-9887B3859A7D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B68B7447-FF64-42D9-B3C6-2BDC6F547EDE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FFF9B71-8653-450D-AFBE-2140D586FB50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F0B9E5A-C1DA-445C-A911-721DF98DDCDD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5C9A3DC-A478-4469-9359-34A435689F3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7DE3299-EED7-4771-A270-F6B02941AD6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434422A-5B59-41DC-8E2A-1A8244580E3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A176117-0990-434B-A9D9-B4B9043C544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A7D6425E-C84A-462F-98F8-D0AB4FC3AF8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AF13AB68-7321-4AC2-AC60-0F417877D07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E275CCE-D06F-49D0-8A47-372C5040330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D4B374E-EEBC-4A9C-B3B4-B269EC71985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D80A7E6-BBEF-4EF1-B14A-29F26BFCF8E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2D7BC013-9B50-459D-8B8D-F756514A478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E48964C0-675D-4807-B795-4B695A8F842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96911512-51A8-4CE7-A043-425C809EB5F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43C15D1E-0EDF-4AD7-90C7-3D8D64E645DB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78265A2D-2A6A-4301-B59F-8BAD98D9A57B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D4A4907F-2D1D-49D1-882D-119AA5E1183B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6A2284-37AB-43F5-98B8-8AB49DBFA9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3/28/23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D8ABAA-E2F7-4C89-99ED-2C340220DD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52EF12-B2CD-4F3C-9F19-A869154050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2705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DDA6865-0A03-48FA-AD6E-D5BF8FDE9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2277E8EB-0DA2-40E4-AD12-1CCD0D262D0B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75BFE9F8-907A-4FFC-9FDE-2B51D238C40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BDDC323-8732-4007-BB81-1BE917E3B2FF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B908FC40-8403-438D-95CA-E4EDC66192A9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411D218-3FEA-4455-9809-91F029FB55AE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541390F-BE50-4E4E-9DA2-B5F23F1A93D8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0EB3F094-97B5-48E1-A4DE-8BEED2550283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D4DBB43-CB34-4881-9445-A7FE131D5327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8B71F972-027A-47F0-996C-84BFE4574050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C41353D-93C8-43F8-BBDE-7AB6B29EC38C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CF07B24-CBD8-4F09-81EB-504285F8E115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B27873BB-1D79-4055-801C-BDA0F9A15136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8008D42B-2F35-497E-A26D-9AF008619D43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07F57499-C4D9-4B7D-BADA-38462AA3164E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1271F2B9-1FFA-4350-9370-B098459A2324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8FBAFFC-DC8F-4BB4-B405-E4AAA269AED4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94FCE64-D7A5-411A-8795-932DD39F952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E0B4ECFC-FD43-44CF-B7FA-2A8C5651400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9DFBC12-1E1D-44DE-9966-BAB05B24663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9BEF096-361C-478B-81EB-37584119BFE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EFC81993-CE86-4910-B9CE-B69375BDCEE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475613D7-9FB0-4D33-8784-EC059DE019C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D520AFD9-E849-4F42-99B2-928E6098C29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6A200B0B-91CD-4D66-ADFC-9585D283103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B5DB0C45-30CE-4C85-95C6-FFF4977C646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BDC31604-5F93-436D-A9D2-A48846D4E0D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FF1B965-7DE1-4AE3-B28B-DB6847BC52C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EFD9FB65-4392-4D6A-8ACC-8151F682BFE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4B40380C-3493-4AFE-BF13-AE68A8D244B4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3CB21DF1-4859-4991-9C10-F8FA68F41013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354AD212-17DC-4506-AAA0-34A46A0B11C3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5B556E7-762B-4E18-A961-A4F7A9ECF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587" y="713677"/>
            <a:ext cx="4434823" cy="3020519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B7118AF-C54D-406D-AABE-AED6576D128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698672" y="713677"/>
            <a:ext cx="5304977" cy="543064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Right Triangle 39">
            <a:extLst>
              <a:ext uri="{FF2B5EF4-FFF2-40B4-BE49-F238E27FC236}">
                <a16:creationId xmlns:a16="http://schemas.microsoft.com/office/drawing/2014/main" id="{205CDEB9-8DED-4711-8140-4C943FC2CD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3500000">
            <a:off x="-281093" y="3143304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E13C3F-6360-4760-9477-C3831A6E26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3587" y="3970330"/>
            <a:ext cx="4434823" cy="2173992"/>
          </a:xfrm>
        </p:spPr>
        <p:txBody>
          <a:bodyPr/>
          <a:lstStyle>
            <a:lvl1pPr marL="0" indent="0">
              <a:buNone/>
              <a:defRPr lang="en-US" sz="2400" b="0" i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192D3B-60EE-4FC5-9ED7-4445300844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3/28/23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CF831E-9B19-4936-8BC9-F62A9B118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71E1D1-F7A2-40D0-91DA-07468A965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9143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BDF0D99C-5D42-41C6-A50C-C4E2D6B2A3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F28962D-50BA-43F8-8863-28ECE711D3FC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80F5939-D4E0-46FD-9A5A-5D648E381092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633D331-78CB-40A1-B167-8185EC5D707B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C512E4B1-E78E-49E7-AA36-374CC1B084E4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A7D46340-CBFC-490F-B44E-7AA8FBF58B05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3575C26C-3EBD-4AA9-BA4D-2561E295D65D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235DB6BE-E065-4559-BF5C-36B56B379040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3DA54272-CD9D-4F68-BBAB-4F0C0C3EC635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A002CE8F-9256-4F2C-B474-58873717119E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59C9DE9F-4252-401D-913E-B74C9E326F98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8FE4E69B-534F-4A80-9E1C-798BEE1B0795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27564E1C-009C-4832-AE8D-E98286693F0C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4305DF1C-5801-43F2-A8B9-5351369418C0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806E71C8-0783-4E17-9B34-F51231DD2954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FD908F17-2A89-4B0A-A2EA-692390969FE0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FBE22751-380F-44F9-BEED-0A553CF87BE5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77B27910-846F-4E4E-B588-F5B2E026FE9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E6E0501E-134E-46D7-984F-3A382B0BB29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90A83974-CBD7-4A69-9D84-2D3BBDE027A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503E931-00D4-4B0C-BC69-49FE5C76651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97732A30-BE2F-4D71-BC37-60F7B44591B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0C8EB840-DE7D-4E67-989C-F4D8F50E15B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F05D2CC2-53CC-487E-A72E-42B1E9B1846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03A12D6B-1D60-4F26-8FB9-74AD5B070BD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41895D00-2D63-443C-95A8-5EB6E5EECBF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6AC50652-2A56-4382-95D0-971644EE0FA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DA50A374-8880-482D-B54F-F74E0D7BE18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C66364D8-CCC7-4AAF-94BC-766EC160D99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4A0DC409-26E2-4453-89FD-745EA849BE7F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239ED039-D66C-4A5E-AA35-E7A5FA2E64C2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C72C13DC-161E-49CF-96B5-5383AA052AB7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5103067-48DA-458C-99F6-9921C19A8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9" y="725951"/>
            <a:ext cx="10325000" cy="14424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B86862-507E-4F73-890F-3B77BCFA3F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1079" y="2340131"/>
            <a:ext cx="10325000" cy="35644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FBC0BB-AF05-4753-9159-41A16FBFC3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3587" y="6215870"/>
            <a:ext cx="3843779" cy="417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72BA41-EC5B-4197-BCC8-0FD2E523CD7A}" type="datetimeFigureOut">
              <a:rPr lang="en-US" smtClean="0"/>
              <a:pPr/>
              <a:t>3/28/23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362F82-EA1A-4B02-8A64-3B44C0D9DA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91078" y="236364"/>
            <a:ext cx="4114800" cy="417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C5EF32-1CA9-4CDA-8182-2FB0C30A0F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03649" y="6215870"/>
            <a:ext cx="979151" cy="417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15108C-154A-4A5A-9C05-91A49A422BA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ight Triangle 6">
            <a:extLst>
              <a:ext uri="{FF2B5EF4-FFF2-40B4-BE49-F238E27FC236}">
                <a16:creationId xmlns:a16="http://schemas.microsoft.com/office/drawing/2014/main" id="{63BAC6E0-ADAC-40FB-AF53-88FA5F8373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3500000">
            <a:off x="-267530" y="1525302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49351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24" r:id="rId6"/>
    <p:sldLayoutId id="2147483719" r:id="rId7"/>
    <p:sldLayoutId id="2147483720" r:id="rId8"/>
    <p:sldLayoutId id="2147483721" r:id="rId9"/>
    <p:sldLayoutId id="2147483723" r:id="rId10"/>
    <p:sldLayoutId id="2147483722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tx2">
            <a:lumMod val="50000"/>
            <a:lumOff val="50000"/>
          </a:schemeClr>
        </a:buClr>
        <a:buSzPct val="75000"/>
        <a:buFont typeface="Wingdings" panose="05000000000000000000" pitchFamily="2" charset="2"/>
        <a:buChar char="§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50000"/>
            <a:lumOff val="50000"/>
          </a:schemeClr>
        </a:buClr>
        <a:buSzPct val="75000"/>
        <a:buFont typeface="Wingdings" panose="05000000000000000000" pitchFamily="2" charset="2"/>
        <a:buChar char="§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50000"/>
            <a:lumOff val="50000"/>
          </a:schemeClr>
        </a:buClr>
        <a:buSzPct val="75000"/>
        <a:buFont typeface="Wingdings" panose="05000000000000000000" pitchFamily="2" charset="2"/>
        <a:buChar char="§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50000"/>
            <a:lumOff val="50000"/>
          </a:schemeClr>
        </a:buClr>
        <a:buSzPct val="75000"/>
        <a:buFont typeface="Wingdings" panose="05000000000000000000" pitchFamily="2" charset="2"/>
        <a:buChar char="§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50000"/>
            <a:lumOff val="50000"/>
          </a:schemeClr>
        </a:buClr>
        <a:buSzPct val="75000"/>
        <a:buFont typeface="Wingdings" panose="05000000000000000000" pitchFamily="2" charset="2"/>
        <a:buChar char="§"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4" name="Rectangle 143">
            <a:extLst>
              <a:ext uri="{FF2B5EF4-FFF2-40B4-BE49-F238E27FC236}">
                <a16:creationId xmlns:a16="http://schemas.microsoft.com/office/drawing/2014/main" id="{4E1EF4E8-5513-4BF5-BC41-04645281C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3848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40" name="Video 139" descr="Maths And Science Formulae">
            <a:extLst>
              <a:ext uri="{FF2B5EF4-FFF2-40B4-BE49-F238E27FC236}">
                <a16:creationId xmlns:a16="http://schemas.microsoft.com/office/drawing/2014/main" id="{E59C9CA9-2E1F-1B97-D107-98200D68F3E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284" r="-1" b="-1"/>
          <a:stretch/>
        </p:blipFill>
        <p:spPr>
          <a:xfrm>
            <a:off x="-10930" y="22806"/>
            <a:ext cx="12191980" cy="6857989"/>
          </a:xfrm>
          <a:prstGeom prst="rect">
            <a:avLst/>
          </a:prstGeom>
        </p:spPr>
      </p:pic>
      <p:grpSp>
        <p:nvGrpSpPr>
          <p:cNvPr id="146" name="Group 145">
            <a:extLst>
              <a:ext uri="{FF2B5EF4-FFF2-40B4-BE49-F238E27FC236}">
                <a16:creationId xmlns:a16="http://schemas.microsoft.com/office/drawing/2014/main" id="{0854B02B-0B9C-4F1C-AA77-810192994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D871A3F3-7B20-453C-B836-95EE1B1940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8F0D9088-A9DD-44D1-9480-54C6D9C5CE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AEF294E8-3387-4EC5-8FEF-B66193814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AB9E4F71-1563-49A7-9E36-B6F17274CD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15711EDE-15AE-45C1-BB5D-A75C2DBCEA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F2B2208C-A2E8-4A3A-A096-18F4A4CFF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AF3D91FA-90DD-41F3-9BA4-DCECE004CA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746A5051-8549-4326-889F-D444806DAF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B21A1F84-F65A-4182-A980-DAB5DDBA18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DEB902F0-87AC-443C-80DE-A74F802B9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67E8A466-B6A0-4DB3-B8A3-CF8125CD33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41D000BE-82F9-40A6-8F25-A0599C5255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09C32A44-65BE-4E50-B57F-40F70F0F6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B1210BAD-6517-4B69-9957-4A96B63EED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F28EA630-A8D1-41B2-A192-87C68DBF69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1DC7DD0A-8900-44D2-ACC3-5BA55DC6BA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CDF3D55D-BDAF-4568-B302-287E983B68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F7011E7F-BA17-4517-978C-62A1CAC75E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8376F9B6-38DE-4DD5-86C1-3422118C41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A41C3734-DAEF-4A46-BEA1-D5AD3312C4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6477B67C-64B0-4276-A896-25046D11B7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4DFC2517-2C23-416A-816A-78BC0D55C2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B0C33528-1E61-46AF-AB71-5D8A4421AA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CFEEF936-1B01-48F9-92E8-409D0D0AED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4A937AE8-840F-4140-9ABB-092572380A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F29BB531-A47E-49A2-B75C-12D80A405D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29A5FD65-1327-4177-AE7B-43F621AF5F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39AE2EAE-6FC0-4C80-89B2-17458DB608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DCE40E8B-1E04-4754-94C9-ACE347819B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AFE685B0-23E4-4A55-97D5-8667B3690C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02D75DC8-932A-4363-AFCC-31CD4672D1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9" name="Freeform: Shape 178">
            <a:extLst>
              <a:ext uri="{FF2B5EF4-FFF2-40B4-BE49-F238E27FC236}">
                <a16:creationId xmlns:a16="http://schemas.microsoft.com/office/drawing/2014/main" id="{00FA6579-9606-4A7A-8519-FBED9C6FAA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4971" y="1"/>
            <a:ext cx="12196969" cy="3200399"/>
          </a:xfrm>
          <a:custGeom>
            <a:avLst/>
            <a:gdLst>
              <a:gd name="connsiteX0" fmla="*/ 8951169 w 12179808"/>
              <a:gd name="connsiteY0" fmla="*/ 14 h 3200399"/>
              <a:gd name="connsiteX1" fmla="*/ 11653845 w 12179808"/>
              <a:gd name="connsiteY1" fmla="*/ 98641 h 3200399"/>
              <a:gd name="connsiteX2" fmla="*/ 12178450 w 12179808"/>
              <a:gd name="connsiteY2" fmla="*/ 134761 h 3200399"/>
              <a:gd name="connsiteX3" fmla="*/ 12178450 w 12179808"/>
              <a:gd name="connsiteY3" fmla="*/ 852282 h 3200399"/>
              <a:gd name="connsiteX4" fmla="*/ 12179808 w 12179808"/>
              <a:gd name="connsiteY4" fmla="*/ 852282 h 3200399"/>
              <a:gd name="connsiteX5" fmla="*/ 12179808 w 12179808"/>
              <a:gd name="connsiteY5" fmla="*/ 1752600 h 3200399"/>
              <a:gd name="connsiteX6" fmla="*/ 12179808 w 12179808"/>
              <a:gd name="connsiteY6" fmla="*/ 1981199 h 3200399"/>
              <a:gd name="connsiteX7" fmla="*/ 12179808 w 12179808"/>
              <a:gd name="connsiteY7" fmla="*/ 3200399 h 3200399"/>
              <a:gd name="connsiteX8" fmla="*/ 0 w 12179808"/>
              <a:gd name="connsiteY8" fmla="*/ 3200399 h 3200399"/>
              <a:gd name="connsiteX9" fmla="*/ 0 w 12179808"/>
              <a:gd name="connsiteY9" fmla="*/ 1981199 h 3200399"/>
              <a:gd name="connsiteX10" fmla="*/ 0 w 12179808"/>
              <a:gd name="connsiteY10" fmla="*/ 1752600 h 3200399"/>
              <a:gd name="connsiteX11" fmla="*/ 0 w 12179808"/>
              <a:gd name="connsiteY11" fmla="*/ 940776 h 3200399"/>
              <a:gd name="connsiteX12" fmla="*/ 0 w 12179808"/>
              <a:gd name="connsiteY12" fmla="*/ 852282 h 3200399"/>
              <a:gd name="connsiteX13" fmla="*/ 0 w 12179808"/>
              <a:gd name="connsiteY13" fmla="*/ 475166 h 3200399"/>
              <a:gd name="connsiteX14" fmla="*/ 8951169 w 12179808"/>
              <a:gd name="connsiteY14" fmla="*/ 14 h 3200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179808" h="3200399">
                <a:moveTo>
                  <a:pt x="8951169" y="14"/>
                </a:moveTo>
                <a:cubicBezTo>
                  <a:pt x="9704520" y="748"/>
                  <a:pt x="10578586" y="29202"/>
                  <a:pt x="11653845" y="98641"/>
                </a:cubicBezTo>
                <a:lnTo>
                  <a:pt x="12178450" y="134761"/>
                </a:lnTo>
                <a:lnTo>
                  <a:pt x="12178450" y="852282"/>
                </a:lnTo>
                <a:lnTo>
                  <a:pt x="12179808" y="852282"/>
                </a:lnTo>
                <a:lnTo>
                  <a:pt x="12179808" y="1752600"/>
                </a:lnTo>
                <a:lnTo>
                  <a:pt x="12179808" y="1981199"/>
                </a:lnTo>
                <a:lnTo>
                  <a:pt x="12179808" y="3200399"/>
                </a:lnTo>
                <a:lnTo>
                  <a:pt x="0" y="3200399"/>
                </a:lnTo>
                <a:lnTo>
                  <a:pt x="0" y="1981199"/>
                </a:lnTo>
                <a:lnTo>
                  <a:pt x="0" y="1752600"/>
                </a:lnTo>
                <a:lnTo>
                  <a:pt x="0" y="940776"/>
                </a:lnTo>
                <a:lnTo>
                  <a:pt x="0" y="852282"/>
                </a:lnTo>
                <a:lnTo>
                  <a:pt x="0" y="475166"/>
                </a:lnTo>
                <a:cubicBezTo>
                  <a:pt x="4768989" y="475166"/>
                  <a:pt x="5812206" y="-3043"/>
                  <a:pt x="8951169" y="14"/>
                </a:cubicBezTo>
                <a:close/>
              </a:path>
            </a:pathLst>
          </a:cu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0D527C-C335-3593-C40A-D5BA677321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92473" y="2319087"/>
            <a:ext cx="1928797" cy="528727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Jiahui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Zhao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38D480D-5C0D-AAA6-71AD-D55A1ED9F0C0}"/>
              </a:ext>
            </a:extLst>
          </p:cNvPr>
          <p:cNvSpPr/>
          <p:nvPr/>
        </p:nvSpPr>
        <p:spPr>
          <a:xfrm>
            <a:off x="484637" y="438619"/>
            <a:ext cx="11278792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dirty="0" err="1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RRNet</a:t>
            </a:r>
            <a:r>
              <a:rPr lang="en-US" sz="4000" b="0" cap="none" spc="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: Towards </a:t>
            </a:r>
            <a:r>
              <a:rPr lang="en-US" sz="4000" b="0" cap="none" spc="0" dirty="0" err="1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ReLU</a:t>
            </a:r>
            <a:r>
              <a:rPr lang="en-US" sz="4000" b="0" cap="none" spc="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-Reduced Neural Network for </a:t>
            </a:r>
          </a:p>
          <a:p>
            <a:pPr algn="ctr"/>
            <a:r>
              <a:rPr lang="en-US" sz="4000" b="0" cap="none" spc="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Two-party Computation Based Private Inference</a:t>
            </a:r>
          </a:p>
        </p:txBody>
      </p:sp>
    </p:spTree>
    <p:extLst>
      <p:ext uri="{BB962C8B-B14F-4D97-AF65-F5344CB8AC3E}">
        <p14:creationId xmlns:p14="http://schemas.microsoft.com/office/powerpoint/2010/main" val="141988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10" fill="hold"/>
                                        <p:tgtEl>
                                          <p:spTgt spid="14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4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4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0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140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5E869-0BF0-F965-C85C-E0EC4F7C4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8653" y="736468"/>
            <a:ext cx="4927425" cy="864122"/>
          </a:xfrm>
        </p:spPr>
        <p:txBody>
          <a:bodyPr>
            <a:normAutofit/>
          </a:bodyPr>
          <a:lstStyle/>
          <a:p>
            <a:r>
              <a:rPr lang="en-US" altLang="en-US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ABSTRACT</a:t>
            </a:r>
            <a:endParaRPr lang="en-US" dirty="0"/>
          </a:p>
        </p:txBody>
      </p:sp>
      <p:pic>
        <p:nvPicPr>
          <p:cNvPr id="48" name="Picture 4" descr="CPU with binary numbers and blueprint">
            <a:extLst>
              <a:ext uri="{FF2B5EF4-FFF2-40B4-BE49-F238E27FC236}">
                <a16:creationId xmlns:a16="http://schemas.microsoft.com/office/drawing/2014/main" id="{545E5397-ACFC-22D9-C28F-F2A0A73BC4C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939" r="23039"/>
          <a:stretch/>
        </p:blipFill>
        <p:spPr>
          <a:xfrm>
            <a:off x="1" y="10"/>
            <a:ext cx="5854890" cy="6857990"/>
          </a:xfrm>
          <a:custGeom>
            <a:avLst/>
            <a:gdLst/>
            <a:ahLst/>
            <a:cxnLst/>
            <a:rect l="l" t="t" r="r" b="b"/>
            <a:pathLst>
              <a:path w="6036633" h="6858000">
                <a:moveTo>
                  <a:pt x="0" y="0"/>
                </a:moveTo>
                <a:lnTo>
                  <a:pt x="5782584" y="0"/>
                </a:lnTo>
                <a:lnTo>
                  <a:pt x="5847735" y="280891"/>
                </a:lnTo>
                <a:cubicBezTo>
                  <a:pt x="6512611" y="3337011"/>
                  <a:pt x="5215360" y="3533975"/>
                  <a:pt x="5130974" y="6590095"/>
                </a:cubicBezTo>
                <a:lnTo>
                  <a:pt x="512734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2CB5F-F9F1-EF41-4FD2-58FB377BE0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54891" y="1772305"/>
            <a:ext cx="6138367" cy="4910867"/>
          </a:xfrm>
        </p:spPr>
        <p:txBody>
          <a:bodyPr>
            <a:normAutofit fontScale="92500" lnSpcReduction="10000"/>
          </a:bodyPr>
          <a:lstStyle/>
          <a:p>
            <a:pPr lvl="1" eaLnBrk="1" hangingPunct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Two-party computation (2PC) is promising to enable privacy-preserving deep learning (DL). </a:t>
            </a:r>
            <a:endParaRPr kumimoji="1" lang="en-US" altLang="zh-CN" sz="26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 eaLnBrk="1" hangingPunct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2PC-based privacy-preserving DL implementation comes with high comparison protocol overhead from the non-linear operators. </a:t>
            </a:r>
          </a:p>
          <a:p>
            <a:pPr lvl="1" eaLnBrk="1" hangingPunct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work presents </a:t>
            </a:r>
            <a:r>
              <a:rPr lang="en-US" alt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RRNet</a:t>
            </a:r>
            <a:r>
              <a:rPr lang="en-US" alt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 novel systematic framework that enables low latency, high energy efficiency &amp; accuracy, and security-guaranteed 2PC-DL by integrating the hardware latency of the cryptographic building block into the neural architecture search loss function. </a:t>
            </a:r>
          </a:p>
          <a:p>
            <a:pPr>
              <a:lnSpc>
                <a:spcPct val="100000"/>
              </a:lnSpc>
            </a:pPr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18202430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5E869-0BF0-F965-C85C-E0EC4F7C4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8653" y="736468"/>
            <a:ext cx="4927425" cy="864122"/>
          </a:xfrm>
        </p:spPr>
        <p:txBody>
          <a:bodyPr>
            <a:normAutofit/>
          </a:bodyPr>
          <a:lstStyle/>
          <a:p>
            <a:r>
              <a:rPr lang="en-US" altLang="en-US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ABSTRACT</a:t>
            </a:r>
            <a:endParaRPr lang="en-US" dirty="0"/>
          </a:p>
        </p:txBody>
      </p:sp>
      <p:pic>
        <p:nvPicPr>
          <p:cNvPr id="48" name="Picture 4" descr="CPU with binary numbers and blueprint">
            <a:extLst>
              <a:ext uri="{FF2B5EF4-FFF2-40B4-BE49-F238E27FC236}">
                <a16:creationId xmlns:a16="http://schemas.microsoft.com/office/drawing/2014/main" id="{545E5397-ACFC-22D9-C28F-F2A0A73BC4C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939" r="23039"/>
          <a:stretch/>
        </p:blipFill>
        <p:spPr>
          <a:xfrm>
            <a:off x="1" y="10"/>
            <a:ext cx="5854890" cy="6857990"/>
          </a:xfrm>
          <a:custGeom>
            <a:avLst/>
            <a:gdLst/>
            <a:ahLst/>
            <a:cxnLst/>
            <a:rect l="l" t="t" r="r" b="b"/>
            <a:pathLst>
              <a:path w="6036633" h="6858000">
                <a:moveTo>
                  <a:pt x="0" y="0"/>
                </a:moveTo>
                <a:lnTo>
                  <a:pt x="5782584" y="0"/>
                </a:lnTo>
                <a:lnTo>
                  <a:pt x="5847735" y="280891"/>
                </a:lnTo>
                <a:cubicBezTo>
                  <a:pt x="6512611" y="3337011"/>
                  <a:pt x="5215360" y="3533975"/>
                  <a:pt x="5130974" y="6590095"/>
                </a:cubicBezTo>
                <a:lnTo>
                  <a:pt x="512734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2CB5F-F9F1-EF41-4FD2-58FB377BE0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54891" y="1772305"/>
            <a:ext cx="6138367" cy="4910867"/>
          </a:xfrm>
        </p:spPr>
        <p:txBody>
          <a:bodyPr>
            <a:normAutofit fontScale="92500" lnSpcReduction="10000"/>
          </a:bodyPr>
          <a:lstStyle/>
          <a:p>
            <a:pPr lvl="1" eaLnBrk="1" hangingPunct="1">
              <a:buFont typeface="Arial" panose="020B0604020202020204" pitchFamily="34" charset="0"/>
              <a:buChar char="•"/>
            </a:pPr>
            <a:r>
              <a:rPr lang="en-US" alt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develop a cryptographic hardware scheduler and the corresponding performance model for Field Programmable Gate Arrays (FPGA) as a case study. </a:t>
            </a:r>
          </a:p>
          <a:p>
            <a:pPr lvl="1" eaLnBrk="1" hangingPunct="1">
              <a:buFont typeface="Arial" panose="020B0604020202020204" pitchFamily="34" charset="0"/>
              <a:buChar char="•"/>
            </a:pPr>
            <a:r>
              <a:rPr lang="en-US" alt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experimental results demonstrate that </a:t>
            </a:r>
            <a:r>
              <a:rPr lang="en-US" alt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RRNet</a:t>
            </a:r>
            <a:r>
              <a:rPr lang="en-US" alt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-A and </a:t>
            </a:r>
            <a:r>
              <a:rPr lang="en-US" alt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RRNet</a:t>
            </a:r>
            <a:r>
              <a:rPr lang="en-US" alt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-B achieve 63 </a:t>
            </a:r>
            <a:r>
              <a:rPr lang="en-US" alt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ms</a:t>
            </a:r>
            <a:r>
              <a:rPr lang="en-US" alt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228 </a:t>
            </a:r>
            <a:r>
              <a:rPr lang="en-US" alt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ms</a:t>
            </a:r>
            <a:r>
              <a:rPr lang="en-US" alt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latency on private inference on ImageNet, which are 147 and 40 times faster than the SOTA </a:t>
            </a:r>
            <a:r>
              <a:rPr lang="en-US" alt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CryptGPU</a:t>
            </a:r>
            <a:r>
              <a:rPr lang="en-US" alt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system,  and achieve 70.54% &amp; 78.79% accuracy and more than 1000 times higher energy efficiency. </a:t>
            </a:r>
          </a:p>
          <a:p>
            <a:pPr>
              <a:lnSpc>
                <a:spcPct val="100000"/>
              </a:lnSpc>
            </a:pPr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12308030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5E869-0BF0-F965-C85C-E0EC4F7C4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sz="4400" dirty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Cha</a:t>
            </a:r>
            <a:r>
              <a:rPr lang="en-US" altLang="en-US" dirty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lleng</a:t>
            </a:r>
            <a:r>
              <a:rPr lang="en-US" altLang="en-US" sz="4400" dirty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2CB5F-F9F1-EF41-4FD2-58FB377BE0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lvl="1" eaLnBrk="1" hangingPunct="1">
              <a:buFont typeface="Arial" panose="020B0604020202020204" pitchFamily="34" charset="0"/>
              <a:buChar char="•"/>
            </a:pPr>
            <a:r>
              <a:rPr lang="en-US" alt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Machine-Learning-As-A-Service (</a:t>
            </a:r>
            <a:r>
              <a:rPr lang="en-US" alt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MLaaS</a:t>
            </a:r>
            <a:r>
              <a:rPr lang="en-US" alt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has been an emerging solution nowadays, to provide accelerated inference for diverse applications. The current popular techniques to enable secure private inference (PI) includes multi-party computation (MPC)  and homomorphic encryption (HE). </a:t>
            </a:r>
          </a:p>
          <a:p>
            <a:pPr lvl="1" eaLnBrk="1" hangingPunct="1">
              <a:buFont typeface="Arial" panose="020B0604020202020204" pitchFamily="34" charset="0"/>
              <a:buChar char="•"/>
            </a:pPr>
            <a:r>
              <a:rPr lang="en-US" alt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 can only conduct shallow neural network (NN) PI and has significant encryption overhead. </a:t>
            </a:r>
          </a:p>
          <a:p>
            <a:pPr lvl="1" eaLnBrk="1" hangingPunct="1">
              <a:buFont typeface="Arial" panose="020B0604020202020204" pitchFamily="34" charset="0"/>
              <a:buChar char="•"/>
            </a:pPr>
            <a:r>
              <a:rPr lang="en-US" alt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MPC is good solution for deep NN but is expensive for non-linear operators such as </a:t>
            </a:r>
            <a:r>
              <a:rPr lang="en-US" alt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ReLU</a:t>
            </a:r>
            <a:r>
              <a:rPr lang="en-US" alt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42512908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92B0CFF1-78D7-4A83-A95E-71F9E3831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B74A58D-C788-4F75-B5D1-921E78FF29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C27BC05A-659D-4294-B1DB-0412C6A1E3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2A8233F-A451-46B4-BED4-27DD64582D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78A4F6C4-FDB0-4115-ABAE-9A5A8CED03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D1C99737-F794-494E-8C0C-76B75CC9D8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98F02DA6-DBA7-462E-82AD-42EEDC2808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4DE71D6B-949D-4D9E-9EEA-56A8D498A5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24EFD95D-F204-41B7-9C56-DBF1155EC8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A53D25B4-D3D4-4B6C-A740-E8FD4409B9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3FB8D2F-FC2D-463E-A588-218B5ED1F9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F21BB6B9-EAEA-43A1-9449-A10294E4F9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0C62509-6F9A-4A66-AE78-EF71FE7D45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F0D677E-8866-4D5C-91F9-90001EBE87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A6C1C222-FB70-4063-9BF6-25E5394546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348C3B78-3424-4DF2-AE25-BC08956E2B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189169EC-7A8F-439B-BDD2-669CDE6D91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E625A96E-5FA1-467F-8929-E9F3A4D423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A4167E38-35D8-4680-8EF9-67045C8AA7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B9E9F9CA-B0D2-4D5B-BA3E-D9F5817AF6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41909765-556E-4AA4-8CA8-34ABA30EB6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3D9E7D9C-D2A0-4C04-AC8C-CC796A5757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1513C351-6AD8-4CC8-85E6-1382AA235C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2190FC97-7BCE-42C2-9768-14559A44A0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932B857D-BE14-48CD-8F4D-0E882D328E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7F2E92CD-7175-484E-B557-CF29951C2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3B179EA7-0CFA-4FE9-BEF1-462C0ED396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D66676B7-1322-4E27-9218-6D5E8B0EC7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2026F347-76EB-45F8-9B81-653E64A004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71E93AAC-F0A9-4B35-A413-A322DB9FC9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0145F376-7C0E-4F7E-816B-48D485A8CD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65F4E9A3-2521-4838-9AA2-A5D5020D46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9D0F8335-C6C7-4994-9ECB-54F0EB8C50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Right Triangle 48">
            <a:extLst>
              <a:ext uri="{FF2B5EF4-FFF2-40B4-BE49-F238E27FC236}">
                <a16:creationId xmlns:a16="http://schemas.microsoft.com/office/drawing/2014/main" id="{17D11638-D7E0-4D85-B1A6-AF57358C8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1089" y="1512394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A5E869-0BF0-F965-C85C-E0EC4F7C4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23" y="721946"/>
            <a:ext cx="10611627" cy="1990906"/>
          </a:xfrm>
        </p:spPr>
        <p:txBody>
          <a:bodyPr anchor="ctr">
            <a:norm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dirty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Challenges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FE372F53-7768-BB63-CE1B-1B9849C1C2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74066" y="2203413"/>
            <a:ext cx="5725406" cy="3242577"/>
          </a:xfrm>
        </p:spPr>
        <p:txBody>
          <a:bodyPr anchor="ctr">
            <a:noAutofit/>
          </a:bodyPr>
          <a:lstStyle/>
          <a:p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example above shows that the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ReLU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operator cost much longer evaluation latency than the Convolution operators. </a:t>
            </a:r>
          </a:p>
          <a:p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overhead challenges in MPC based PI, we need to replace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ReLU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with other polynomial operators, such as f(x) =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wx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b or f(x) = w</a:t>
            </a:r>
            <a:r>
              <a:rPr lang="en-US" sz="26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6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w</a:t>
            </a:r>
            <a:r>
              <a:rPr lang="en-US" sz="26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 + b. However, present NN architecture may not fit for such polynomial operators. </a:t>
            </a:r>
          </a:p>
        </p:txBody>
      </p:sp>
      <p:pic>
        <p:nvPicPr>
          <p:cNvPr id="7" name="Graphic 3">
            <a:extLst>
              <a:ext uri="{FF2B5EF4-FFF2-40B4-BE49-F238E27FC236}">
                <a16:creationId xmlns:a16="http://schemas.microsoft.com/office/drawing/2014/main" id="{539CFB63-ED7A-59AC-6303-C71E89F98E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7109" y="2269251"/>
            <a:ext cx="5606956" cy="290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FA28A68-7043-9FEA-3AE8-99F7B7D5E27D}"/>
              </a:ext>
            </a:extLst>
          </p:cNvPr>
          <p:cNvSpPr txBox="1"/>
          <p:nvPr/>
        </p:nvSpPr>
        <p:spPr>
          <a:xfrm>
            <a:off x="994750" y="5555463"/>
            <a:ext cx="51397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/>
            <a:r>
              <a:rPr kumimoji="1"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MPC based private inference overhead comparison</a:t>
            </a:r>
          </a:p>
        </p:txBody>
      </p:sp>
    </p:spTree>
    <p:extLst>
      <p:ext uri="{BB962C8B-B14F-4D97-AF65-F5344CB8AC3E}">
        <p14:creationId xmlns:p14="http://schemas.microsoft.com/office/powerpoint/2010/main" val="20572208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5E869-0BF0-F965-C85C-E0EC4F7C4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23" y="721946"/>
            <a:ext cx="10611627" cy="1990906"/>
          </a:xfrm>
        </p:spPr>
        <p:txBody>
          <a:bodyPr anchor="ctr">
            <a:norm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sz="4400" dirty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Preliminary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FE372F53-7768-BB63-CE1B-1B9849C1C2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23" y="2893477"/>
            <a:ext cx="10913476" cy="3242577"/>
          </a:xfrm>
        </p:spPr>
        <p:txBody>
          <a:bodyPr anchor="ctr">
            <a:noAutofit/>
          </a:bodyPr>
          <a:lstStyle/>
          <a:p>
            <a:pPr eaLnBrk="1" hangingPunct="1"/>
            <a:r>
              <a:rPr lang="en-US" alt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Overhead comparison of polynomial operator (Conv2D, MM) and non-polynomial operator (</a:t>
            </a:r>
            <a:r>
              <a:rPr lang="en-US" alt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ReLU</a:t>
            </a:r>
            <a:r>
              <a:rPr lang="en-US" alt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):</a:t>
            </a:r>
            <a:endParaRPr kumimoji="1" lang="en-US" altLang="zh-CN" sz="26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 eaLnBrk="1" hangingPunct="1">
              <a:buFont typeface="Arial" panose="020B0604020202020204" pitchFamily="34" charset="0"/>
              <a:buChar char="•"/>
            </a:pPr>
            <a:r>
              <a:rPr lang="en-US" alt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Multiplicative (polynomial) operator only requires single round communication, and required communication volume is small (few MBs). </a:t>
            </a:r>
          </a:p>
          <a:p>
            <a:pPr lvl="1" eaLnBrk="1" hangingPunct="1">
              <a:buFont typeface="Arial" panose="020B0604020202020204" pitchFamily="34" charset="0"/>
              <a:buChar char="•"/>
            </a:pPr>
            <a:r>
              <a:rPr kumimoji="1" lang="en-US" altLang="zh-CN" sz="2600" dirty="0">
                <a:latin typeface="Times New Roman" panose="02020603050405020304" pitchFamily="18" charset="0"/>
                <a:ea typeface="宋体" panose="02010600030101010101" pitchFamily="2" charset="-122"/>
              </a:rPr>
              <a:t>Non-polynomial operator (</a:t>
            </a:r>
            <a:r>
              <a:rPr kumimoji="1" lang="en-US" altLang="zh-CN" sz="26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ReLU</a:t>
            </a:r>
            <a:r>
              <a:rPr kumimoji="1" lang="en-US" altLang="zh-CN" sz="2600" dirty="0">
                <a:latin typeface="Times New Roman" panose="02020603050405020304" pitchFamily="18" charset="0"/>
                <a:ea typeface="宋体" panose="02010600030101010101" pitchFamily="2" charset="-122"/>
              </a:rPr>
              <a:t>) requires multi-party comparison, which can be realized through oblivious transfer, and the communication volume is large (GBs)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91452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F7C46-7DC2-ADB1-8896-F19F83FC9D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400" dirty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Preliminary – Multiplication in Cyphertext</a:t>
            </a:r>
            <a:endParaRPr lang="en-US" dirty="0"/>
          </a:p>
        </p:txBody>
      </p:sp>
      <p:pic>
        <p:nvPicPr>
          <p:cNvPr id="4" name="Graphic 7">
            <a:extLst>
              <a:ext uri="{FF2B5EF4-FFF2-40B4-BE49-F238E27FC236}">
                <a16:creationId xmlns:a16="http://schemas.microsoft.com/office/drawing/2014/main" id="{B5826CB6-E67C-795A-2A10-C103885F7B6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716" y="2434105"/>
            <a:ext cx="8263325" cy="3563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AC9B2EB-EBE2-DFF9-9CE4-A9ED7706D7A4}"/>
              </a:ext>
            </a:extLst>
          </p:cNvPr>
          <p:cNvSpPr txBox="1"/>
          <p:nvPr/>
        </p:nvSpPr>
        <p:spPr>
          <a:xfrm>
            <a:off x="954921" y="6169604"/>
            <a:ext cx="61189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hangingPunct="1"/>
            <a:r>
              <a:rPr kumimoji="1"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Workflow of MPC based PI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744357B-96B3-E970-0D6E-D94E6FE13E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42052" y="3233737"/>
            <a:ext cx="1695450" cy="3905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A337713-3CFC-A92A-A4A5-5F08387AF6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69213" y="2795587"/>
            <a:ext cx="1962150" cy="4381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99A8D5A-C46A-7CB6-6578-A2A0123685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47645" y="3713740"/>
            <a:ext cx="3371850" cy="35242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157030C-C8E5-96A5-D63C-86D71B3D48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30154" y="4141897"/>
            <a:ext cx="1685925" cy="37147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CECDBA9-0E77-D15E-D88B-5288579DBF4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15350" y="4570054"/>
            <a:ext cx="3676650" cy="39052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DFD508A-1EE7-0EF7-DDCD-3C26C1DC6F0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33469" y="5126610"/>
            <a:ext cx="3333750" cy="37147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0AF0C7E-A606-38B2-8C06-C283574CA36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83388" y="5545856"/>
            <a:ext cx="3908612" cy="420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8480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02388-E1CD-E290-4B4A-9F0A74BAC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400" dirty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Preliminary – Comparison in Cyphertext (</a:t>
            </a:r>
            <a:r>
              <a:rPr lang="en-US" altLang="en-US" sz="4400" dirty="0" err="1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Crypten</a:t>
            </a:r>
            <a:r>
              <a:rPr lang="en-US" altLang="en-US" sz="4400" dirty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framework)</a:t>
            </a:r>
            <a:endParaRPr lang="en-US" dirty="0"/>
          </a:p>
        </p:txBody>
      </p:sp>
      <p:pic>
        <p:nvPicPr>
          <p:cNvPr id="4" name="Graphic 9">
            <a:extLst>
              <a:ext uri="{FF2B5EF4-FFF2-40B4-BE49-F238E27FC236}">
                <a16:creationId xmlns:a16="http://schemas.microsoft.com/office/drawing/2014/main" id="{A3D59A36-9711-30BE-DFEA-CF3B5DEAED1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563" y="2490456"/>
            <a:ext cx="10325100" cy="32629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5435517-E875-60F9-621B-EA88626661A5}"/>
              </a:ext>
            </a:extLst>
          </p:cNvPr>
          <p:cNvSpPr txBox="1"/>
          <p:nvPr/>
        </p:nvSpPr>
        <p:spPr>
          <a:xfrm>
            <a:off x="3036518" y="5753432"/>
            <a:ext cx="61189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hangingPunct="1"/>
            <a:r>
              <a:rPr kumimoji="1"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Oblivious transfer based non-polynomial operator workflow</a:t>
            </a:r>
          </a:p>
        </p:txBody>
      </p:sp>
    </p:spTree>
    <p:extLst>
      <p:ext uri="{BB962C8B-B14F-4D97-AF65-F5344CB8AC3E}">
        <p14:creationId xmlns:p14="http://schemas.microsoft.com/office/powerpoint/2010/main" val="1691831978"/>
      </p:ext>
    </p:extLst>
  </p:cSld>
  <p:clrMapOvr>
    <a:masterClrMapping/>
  </p:clrMapOvr>
</p:sld>
</file>

<file path=ppt/theme/theme1.xml><?xml version="1.0" encoding="utf-8"?>
<a:theme xmlns:a="http://schemas.openxmlformats.org/drawingml/2006/main" name="CosineVTI">
  <a:themeElements>
    <a:clrScheme name="AnalogousFromRegularSeedRightStep">
      <a:dk1>
        <a:srgbClr val="000000"/>
      </a:dk1>
      <a:lt1>
        <a:srgbClr val="FFFFFF"/>
      </a:lt1>
      <a:dk2>
        <a:srgbClr val="412724"/>
      </a:dk2>
      <a:lt2>
        <a:srgbClr val="E2E8E4"/>
      </a:lt2>
      <a:accent1>
        <a:srgbClr val="D739AE"/>
      </a:accent1>
      <a:accent2>
        <a:srgbClr val="C5275A"/>
      </a:accent2>
      <a:accent3>
        <a:srgbClr val="D74839"/>
      </a:accent3>
      <a:accent4>
        <a:srgbClr val="C57827"/>
      </a:accent4>
      <a:accent5>
        <a:srgbClr val="B0A72F"/>
      </a:accent5>
      <a:accent6>
        <a:srgbClr val="81B223"/>
      </a:accent6>
      <a:hlink>
        <a:srgbClr val="31944B"/>
      </a:hlink>
      <a:folHlink>
        <a:srgbClr val="7F7F7F"/>
      </a:folHlink>
    </a:clrScheme>
    <a:fontScheme name="Custom 50">
      <a:majorFont>
        <a:latin typeface="Grandview"/>
        <a:ea typeface=""/>
        <a:cs typeface=""/>
      </a:majorFont>
      <a:minorFont>
        <a:latin typeface="Grandvie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sineVTI" id="{4F4449D5-5E9D-4D83-9E2A-939F9CF20276}" vid="{03166EA1-370F-4321-A61E-8851365B431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</TotalTime>
  <Words>824</Words>
  <Application>Microsoft Macintosh PowerPoint</Application>
  <PresentationFormat>Widescreen</PresentationFormat>
  <Paragraphs>40</Paragraphs>
  <Slides>8</Slides>
  <Notes>6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Calibri</vt:lpstr>
      <vt:lpstr>Grandview</vt:lpstr>
      <vt:lpstr>Times New Roman</vt:lpstr>
      <vt:lpstr>Wingdings</vt:lpstr>
      <vt:lpstr>CosineVTI</vt:lpstr>
      <vt:lpstr>PowerPoint Presentation</vt:lpstr>
      <vt:lpstr>ABSTRACT</vt:lpstr>
      <vt:lpstr>ABSTRACT</vt:lpstr>
      <vt:lpstr>Challenges</vt:lpstr>
      <vt:lpstr>Challenges</vt:lpstr>
      <vt:lpstr>Preliminary</vt:lpstr>
      <vt:lpstr>Preliminary – Multiplication in Cyphertext</vt:lpstr>
      <vt:lpstr>Preliminary – Comparison in Cyphertext (Crypten framework)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Zhao, Jiahui</dc:creator>
  <cp:lastModifiedBy>Zhao, Jiahui</cp:lastModifiedBy>
  <cp:revision>23</cp:revision>
  <dcterms:created xsi:type="dcterms:W3CDTF">2023-03-27T23:01:42Z</dcterms:created>
  <dcterms:modified xsi:type="dcterms:W3CDTF">2023-03-29T03:24:43Z</dcterms:modified>
</cp:coreProperties>
</file>